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5" r:id="rId4"/>
    <p:sldMasterId id="2147483676" r:id="rId5"/>
    <p:sldMasterId id="2147483677" r:id="rId6"/>
    <p:sldMasterId id="2147483678" r:id="rId7"/>
    <p:sldMasterId id="2147483679" r:id="rId8"/>
    <p:sldMasterId id="2147483680" r:id="rId9"/>
    <p:sldMasterId id="2147483681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</p:sldIdLst>
  <p:sldSz cy="6858000" cx="12192000"/>
  <p:notesSz cx="6797675" cy="9928225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9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4" Type="http://schemas.openxmlformats.org/officeDocument/2006/relationships/font" Target="fonts/Corbel-regular.fntdata"/><Relationship Id="rId23" Type="http://schemas.openxmlformats.org/officeDocument/2006/relationships/slide" Target="slides/slide12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7" Type="http://schemas.openxmlformats.org/officeDocument/2006/relationships/font" Target="fonts/Corbel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1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7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7" y="942975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0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1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2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5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7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8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:notes"/>
          <p:cNvSpPr txBox="1"/>
          <p:nvPr>
            <p:ph idx="1" type="body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dia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type="ctrTitle"/>
          </p:nvPr>
        </p:nvSpPr>
        <p:spPr>
          <a:xfrm>
            <a:off x="1109980" y="882376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6000" cap="none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709531" y="3869636"/>
            <a:ext cx="8767860" cy="1388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500"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lleen titel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gelijking" type="twoTxTwoObj">
  <p:cSld name="TWO_OBJECTS_WITH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89" name="Google Shape;89;p13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90" name="Google Shape;90;p13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91" name="Google Shape;91;p13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92" name="Google Shape;92;p13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3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van twee" type="twoObj">
  <p:cSld name="TWO_OBJECT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98" name="Google Shape;98;p14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ekop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105" name="Google Shape;105;p15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5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dia" type="title">
  <p:cSld name="TITLE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6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11" name="Google Shape;111;p16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e titel en tekst" type="vertTitleAndTx">
  <p:cSld name="VERTICAL_TITLE_AND_VERTICAL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 rot="5400000">
            <a:off x="7181851" y="2305050"/>
            <a:ext cx="5410200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8"/>
          <p:cNvSpPr txBox="1"/>
          <p:nvPr>
            <p:ph idx="1" type="body"/>
          </p:nvPr>
        </p:nvSpPr>
        <p:spPr>
          <a:xfrm rot="5400000">
            <a:off x="2152651" y="-247650"/>
            <a:ext cx="5410200" cy="7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24" name="Google Shape;124;p18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8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8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erticale teks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9"/>
          <p:cNvSpPr txBox="1"/>
          <p:nvPr>
            <p:ph idx="1" type="body"/>
          </p:nvPr>
        </p:nvSpPr>
        <p:spPr>
          <a:xfrm rot="5400000">
            <a:off x="4060031" y="-859631"/>
            <a:ext cx="4038600" cy="987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30" name="Google Shape;130;p19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9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fbeelding met bijschrift" type="picTx">
  <p:cSld name="PICTURE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1143000" y="1097280"/>
            <a:ext cx="37795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0"/>
          <p:cNvSpPr/>
          <p:nvPr>
            <p:ph idx="2" type="pic"/>
          </p:nvPr>
        </p:nvSpPr>
        <p:spPr>
          <a:xfrm>
            <a:off x="5358810" y="1069848"/>
            <a:ext cx="5676937" cy="4645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91425" wrap="square" tIns="1828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Corbel"/>
              <a:buNone/>
              <a:defRPr b="0" i="0" sz="21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Corbel"/>
              <a:buNone/>
              <a:defRPr b="0" i="0" sz="21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None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200"/>
              <a:buFont typeface="Corbel"/>
              <a:buNone/>
              <a:defRPr b="0" i="0" sz="15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6" name="Google Shape;136;p20"/>
          <p:cNvSpPr txBox="1"/>
          <p:nvPr>
            <p:ph idx="1" type="body"/>
          </p:nvPr>
        </p:nvSpPr>
        <p:spPr>
          <a:xfrm>
            <a:off x="1143000" y="2834640"/>
            <a:ext cx="3779520" cy="2880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20"/>
              <a:buNone/>
              <a:defRPr sz="1275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37" name="Google Shape;137;p20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0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0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met bijschrift" type="objTx">
  <p:cSld name="OBJECT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1143000" y="1097280"/>
            <a:ext cx="37795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5505752" y="1097280"/>
            <a:ext cx="5532851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3528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680"/>
              <a:buChar char="•"/>
              <a:defRPr sz="2100"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48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4pPr>
            <a:lvl5pPr indent="-3048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5pPr>
            <a:lvl6pPr indent="-3048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6pPr>
            <a:lvl7pPr indent="-3048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7pPr>
            <a:lvl8pPr indent="-3048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500"/>
            </a:lvl8pPr>
            <a:lvl9pPr indent="-3048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Char char="•"/>
              <a:defRPr sz="1500"/>
            </a:lvl9pPr>
          </a:lstStyle>
          <a:p/>
        </p:txBody>
      </p:sp>
      <p:sp>
        <p:nvSpPr>
          <p:cNvPr id="143" name="Google Shape;143;p21"/>
          <p:cNvSpPr txBox="1"/>
          <p:nvPr>
            <p:ph idx="2" type="body"/>
          </p:nvPr>
        </p:nvSpPr>
        <p:spPr>
          <a:xfrm>
            <a:off x="1143000" y="2834640"/>
            <a:ext cx="377952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20"/>
              <a:buNone/>
              <a:defRPr sz="1275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44" name="Google Shape;144;p21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1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1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g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2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2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objec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lleen titel" type="titleOnly">
  <p:cSld name="TITLE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3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3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3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gelijking" type="twoTxTwoObj">
  <p:cSld name="TWO_OBJECTS_WITH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4"/>
          <p:cNvSpPr txBox="1"/>
          <p:nvPr>
            <p:ph idx="1" type="body"/>
          </p:nvPr>
        </p:nvSpPr>
        <p:spPr>
          <a:xfrm>
            <a:off x="1143000" y="2001511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59" name="Google Shape;159;p24"/>
          <p:cNvSpPr txBox="1"/>
          <p:nvPr>
            <p:ph idx="2" type="body"/>
          </p:nvPr>
        </p:nvSpPr>
        <p:spPr>
          <a:xfrm>
            <a:off x="1143000" y="2721483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160" name="Google Shape;160;p24"/>
          <p:cNvSpPr txBox="1"/>
          <p:nvPr>
            <p:ph idx="3" type="body"/>
          </p:nvPr>
        </p:nvSpPr>
        <p:spPr>
          <a:xfrm>
            <a:off x="6269173" y="1999032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61" name="Google Shape;161;p24"/>
          <p:cNvSpPr txBox="1"/>
          <p:nvPr>
            <p:ph idx="4" type="body"/>
          </p:nvPr>
        </p:nvSpPr>
        <p:spPr>
          <a:xfrm>
            <a:off x="6269173" y="2719322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162" name="Google Shape;162;p24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4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24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van twee" type="twoObj">
  <p:cSld name="TWO_OBJECTS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1143000" y="2057399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168" name="Google Shape;168;p25"/>
          <p:cNvSpPr txBox="1"/>
          <p:nvPr>
            <p:ph idx="2" type="body"/>
          </p:nvPr>
        </p:nvSpPr>
        <p:spPr>
          <a:xfrm>
            <a:off x="6267612" y="20574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24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320"/>
              <a:buChar char="•"/>
              <a:defRPr sz="1650"/>
            </a:lvl1pPr>
            <a:lvl2pPr indent="-3048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Char char="•"/>
              <a:defRPr sz="1500"/>
            </a:lvl2pPr>
            <a:lvl3pPr indent="-29718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80"/>
              <a:buChar char="•"/>
              <a:defRPr sz="1350"/>
            </a:lvl3pPr>
            <a:lvl4pPr indent="-28956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4pPr>
            <a:lvl5pPr indent="-28956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5pPr>
            <a:lvl6pPr indent="-28956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6pPr>
            <a:lvl7pPr indent="-28956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7pPr>
            <a:lvl8pPr indent="-289559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Char char="•"/>
              <a:defRPr sz="1200"/>
            </a:lvl8pPr>
            <a:lvl9pPr indent="-289559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60"/>
              <a:buChar char="•"/>
              <a:defRPr sz="1200"/>
            </a:lvl9pPr>
          </a:lstStyle>
          <a:p/>
        </p:txBody>
      </p:sp>
      <p:sp>
        <p:nvSpPr>
          <p:cNvPr id="169" name="Google Shape;169;p25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5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5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object" type="obj">
  <p:cSld name="OBJECT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6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75" name="Google Shape;175;p26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6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6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ekop" type="secHead">
  <p:cSld name="SECTION_HEADER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1106424" y="1173575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6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1709928" y="4154520"/>
            <a:ext cx="8769096" cy="1363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08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84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9" name="Google Shape;189;p28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6B727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8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8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, tekst en 2 inhoudselementen" type="txAndTwoObj">
  <p:cSld name="TEXT_AND_TWO_OBJECTS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2" name="Google Shape;202;p30"/>
          <p:cNvSpPr txBox="1"/>
          <p:nvPr>
            <p:ph idx="2" type="body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3" name="Google Shape;203;p30"/>
          <p:cNvSpPr txBox="1"/>
          <p:nvPr>
            <p:ph idx="3" type="body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4" name="Google Shape;204;p30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30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30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ier objecten" type="fourObj">
  <p:cSld name="FOUR_OBJECTS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32"/>
          <p:cNvSpPr txBox="1"/>
          <p:nvPr>
            <p:ph idx="1" type="body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7" name="Google Shape;217;p32"/>
          <p:cNvSpPr txBox="1"/>
          <p:nvPr>
            <p:ph idx="2" type="body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8" name="Google Shape;218;p32"/>
          <p:cNvSpPr txBox="1"/>
          <p:nvPr>
            <p:ph idx="3" type="body"/>
          </p:nvPr>
        </p:nvSpPr>
        <p:spPr>
          <a:xfrm>
            <a:off x="609600" y="3938589"/>
            <a:ext cx="53848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9" name="Google Shape;219;p32"/>
          <p:cNvSpPr txBox="1"/>
          <p:nvPr>
            <p:ph idx="4" type="body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0" name="Google Shape;220;p32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32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32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, tekst en inhoud" type="txAndObj">
  <p:cSld name="TEXT_AND_OBJECT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34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33" name="Google Shape;233;p34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34" name="Google Shape;234;p34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34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34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, tekst en inhoud" type="txAndObj">
  <p:cSld name="TEXT_AND_OBJEC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, tekst en 2 inhoudselementen" type="txAndTwoObj">
  <p:cSld name="TEXT_AND_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e titel en tekst" type="vertTitleAndTx">
  <p:cSld name="VERTICAL_TITLE_AND_VERTICAL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erticale tekst" type="vertTx">
  <p:cSld name="VERTICAL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" type="body"/>
          </p:nvPr>
        </p:nvSpPr>
        <p:spPr>
          <a:xfrm rot="5400000">
            <a:off x="3833019" y="-1623219"/>
            <a:ext cx="4525962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fbeelding met bijschrift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met bijschrift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73" name="Google Shape;73;p10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74" name="Google Shape;74;p10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g" type="blank">
  <p:cSld name="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0" Type="http://schemas.openxmlformats.org/officeDocument/2006/relationships/theme" Target="../theme/theme6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theme" Target="../theme/theme2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theme" Target="../theme/theme8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theme" Target="../theme/theme7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" name="Google Shape;12;p1"/>
          <p:cNvCxnSpPr/>
          <p:nvPr/>
        </p:nvCxnSpPr>
        <p:spPr>
          <a:xfrm>
            <a:off x="1979612" y="3733800"/>
            <a:ext cx="8229600" cy="0"/>
          </a:xfrm>
          <a:prstGeom prst="straightConnector1">
            <a:avLst/>
          </a:prstGeom>
          <a:noFill/>
          <a:ln cap="flat" cmpd="sng" w="10000">
            <a:solidFill>
              <a:srgbClr val="FFFFF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" name="Google Shape;13;p1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b="0" i="0" sz="1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CC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7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8" name="Google Shape;118;p17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17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17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" name="Google Shape;180;p27"/>
          <p:cNvCxnSpPr/>
          <p:nvPr/>
        </p:nvCxnSpPr>
        <p:spPr>
          <a:xfrm>
            <a:off x="1981200" y="4021137"/>
            <a:ext cx="8229600" cy="0"/>
          </a:xfrm>
          <a:prstGeom prst="straightConnector1">
            <a:avLst/>
          </a:prstGeom>
          <a:noFill/>
          <a:ln cap="flat" cmpd="sng" w="10000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1" name="Google Shape;181;p27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3" name="Google Shape;183;p27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27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27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9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6" name="Google Shape;196;p29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7" name="Google Shape;197;p29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1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0" name="Google Shape;210;p31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1" name="Google Shape;211;p31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2" name="Google Shape;212;p31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3" name="Google Shape;213;p31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/>
          <p:nvPr/>
        </p:nvSpPr>
        <p:spPr>
          <a:xfrm>
            <a:off x="242887" y="182562"/>
            <a:ext cx="11706225" cy="6492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3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6" name="Google Shape;226;p33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20"/>
              <a:buFont typeface="Corbel"/>
              <a:buChar char="•"/>
              <a:defRPr b="0" i="0" sz="1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7" name="Google Shape;227;p33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8" name="Google Shape;228;p33"/>
          <p:cNvSpPr txBox="1"/>
          <p:nvPr>
            <p:ph idx="11" type="ftr"/>
          </p:nvPr>
        </p:nvSpPr>
        <p:spPr>
          <a:xfrm>
            <a:off x="3949700" y="6224587"/>
            <a:ext cx="47180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33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727"/>
              </a:buClr>
              <a:buSzPts val="1000"/>
              <a:buFont typeface="Arial"/>
              <a:buNone/>
              <a:defRPr b="0" i="0" sz="1000" u="none">
                <a:solidFill>
                  <a:srgbClr val="A6B7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5"/>
          <p:cNvSpPr txBox="1"/>
          <p:nvPr>
            <p:ph type="ctrTitle"/>
          </p:nvPr>
        </p:nvSpPr>
        <p:spPr>
          <a:xfrm>
            <a:off x="2395537" y="260350"/>
            <a:ext cx="7475537" cy="2925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orbel"/>
              <a:buNone/>
            </a:pPr>
            <a:r>
              <a:rPr b="1" i="0" lang="en-US" sz="60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MIDDEN-OOSTEN</a:t>
            </a:r>
            <a:endParaRPr/>
          </a:p>
        </p:txBody>
      </p:sp>
      <p:sp>
        <p:nvSpPr>
          <p:cNvPr id="242" name="Google Shape;242;p35"/>
          <p:cNvSpPr txBox="1"/>
          <p:nvPr>
            <p:ph idx="1" type="subTitle"/>
          </p:nvPr>
        </p:nvSpPr>
        <p:spPr>
          <a:xfrm>
            <a:off x="2395537" y="4221162"/>
            <a:ext cx="7559675" cy="1387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Les 3</a:t>
            </a:r>
            <a:b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Opkomst en samenleving Ottomaanse rijk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4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316" name="Google Shape;316;p44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Positie van niet-islamieten</a:t>
            </a:r>
            <a:endParaRPr/>
          </a:p>
        </p:txBody>
      </p:sp>
      <p:sp>
        <p:nvSpPr>
          <p:cNvPr id="317" name="Google Shape;317;p44"/>
          <p:cNvSpPr txBox="1"/>
          <p:nvPr>
            <p:ph idx="1" type="body"/>
          </p:nvPr>
        </p:nvSpPr>
        <p:spPr>
          <a:xfrm>
            <a:off x="2008187" y="1417637"/>
            <a:ext cx="7427912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Millet systeem = religieus – politieke gemeenschap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(zelfbestuur, rechtspraak en belasting)</a:t>
            </a:r>
            <a:endParaRPr/>
          </a:p>
          <a:p>
            <a:pPr indent="-1651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ottomaanserijkbeschermt" id="318" name="Google Shape;318;p4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7162" y="3284537"/>
            <a:ext cx="4775200" cy="3262312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4"/>
          <p:cNvSpPr txBox="1"/>
          <p:nvPr/>
        </p:nvSpPr>
        <p:spPr>
          <a:xfrm>
            <a:off x="9107487" y="2368550"/>
            <a:ext cx="3241675" cy="915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Ottomaanse rijk beschermt andere monotheïstische religies</a:t>
            </a:r>
            <a:endParaRPr/>
          </a:p>
        </p:txBody>
      </p:sp>
      <p:pic>
        <p:nvPicPr>
          <p:cNvPr id="320" name="Google Shape;320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950" y="3071812"/>
            <a:ext cx="5080000" cy="363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5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Positie van niet-islamieten</a:t>
            </a:r>
            <a:endParaRPr/>
          </a:p>
        </p:txBody>
      </p:sp>
      <p:sp>
        <p:nvSpPr>
          <p:cNvPr id="326" name="Google Shape;326;p45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Vier millets:</a:t>
            </a:r>
            <a:b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Moslims:</a:t>
            </a: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Turken, Arabieren, Koerden</a:t>
            </a:r>
            <a:b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Christenen:</a:t>
            </a: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Grieks–orthodoxen </a:t>
            </a:r>
            <a:b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(Grieken, Bulgaren, Serviërs, Roemenen, christelijke Arabieren en Turken)</a:t>
            </a:r>
            <a:b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3. </a:t>
            </a: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Christelijke Armeniërs</a:t>
            </a:r>
            <a:b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4. </a:t>
            </a: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Joden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5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6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Centrale vragen in deze Les</a:t>
            </a:r>
            <a:endParaRPr/>
          </a:p>
        </p:txBody>
      </p:sp>
      <p:sp>
        <p:nvSpPr>
          <p:cNvPr id="333" name="Google Shape;333;p46"/>
          <p:cNvSpPr txBox="1"/>
          <p:nvPr>
            <p:ph idx="1" type="body"/>
          </p:nvPr>
        </p:nvSpPr>
        <p:spPr>
          <a:xfrm>
            <a:off x="609600" y="1600200"/>
            <a:ext cx="10972800" cy="3773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Wanneer en hoe kwamen de Ottomanen op?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Rond de 10</a:t>
            </a:r>
            <a:r>
              <a:rPr b="0" baseline="3000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eeuw vestigde de Seltjoeken zich in Anatolië, daarna uitbreiding in het Midden-Oosten;</a:t>
            </a:r>
            <a:endParaRPr b="0" i="1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 waren de motieven om Constantinopel te veroveren 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Poort naar Europa, macht over de zwarte zee;</a:t>
            </a:r>
            <a:endParaRPr b="0" i="1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Hoe werd de verovering van Constantinopel gezien in de Ottomaanse wereld en hoe in de toenmalige christelijke wereld?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Ottomanen: Constantinopel hoofdstad, Christendom: Angst, klap voor het moraal</a:t>
            </a:r>
            <a:endParaRPr b="0" i="1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Hoe werd het Ottomaanse rijk bestuurd 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Grondbezitters (hoogste ambtenaren), Bureaucratie (belasting innen) en Ulema’s (recht spreken, islamitische wet opleggen)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Positie niet islamieten in het Ottomaanse rijk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Millet systeem, elke geloof eigen Millet met zelfbestuur.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Centrale vragen in deze Les</a:t>
            </a:r>
            <a:endParaRPr/>
          </a:p>
        </p:txBody>
      </p:sp>
      <p:sp>
        <p:nvSpPr>
          <p:cNvPr id="248" name="Google Shape;248;p36"/>
          <p:cNvSpPr txBox="1"/>
          <p:nvPr>
            <p:ph idx="1" type="body"/>
          </p:nvPr>
        </p:nvSpPr>
        <p:spPr>
          <a:xfrm>
            <a:off x="609600" y="1600200"/>
            <a:ext cx="10972800" cy="3773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Wanneer en hoe kwamen de Ottomanen op?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 waren de motieven om Constantinopel te veroveren 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Hoe werd de verovering van Constantinopel gezien in de Ottomaanse wereld en hoe in de toenmalige christelijke wereld?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Hoe werd het Ottomaanse rijk bestuurd 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Positie niet islamieten in het Ottomaanse rijk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7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Begin van de Ottomanen</a:t>
            </a:r>
            <a:endParaRPr/>
          </a:p>
        </p:txBody>
      </p:sp>
      <p:sp>
        <p:nvSpPr>
          <p:cNvPr id="254" name="Google Shape;254;p37"/>
          <p:cNvSpPr txBox="1"/>
          <p:nvPr/>
        </p:nvSpPr>
        <p:spPr>
          <a:xfrm>
            <a:off x="407987" y="958850"/>
            <a:ext cx="4116387" cy="2757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Rond de 10</a:t>
            </a:r>
            <a:r>
              <a:rPr b="0" baseline="3000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eeuw migratie naar Anatolië vanuit Azië, stichten een rijk: </a:t>
            </a: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Seltjoeken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Osman de eerste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1258 – 1324</a:t>
            </a:r>
            <a:endParaRPr/>
          </a:p>
        </p:txBody>
      </p:sp>
      <p:pic>
        <p:nvPicPr>
          <p:cNvPr descr="http://upload.wikimedia.org/wikipedia/commons/9/94/Osman_I_area_map.PNG" id="255" name="Google Shape;25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8300" y="1628775"/>
            <a:ext cx="5832475" cy="4860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4/4a/I_Osman.jpg" id="256" name="Google Shape;25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08212" y="3716337"/>
            <a:ext cx="2090737" cy="286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62" name="Google Shape;262;p38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63" name="Google Shape;263;p38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b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Ottomaanse rijk</a:t>
            </a:r>
            <a:b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1300-1699</a:t>
            </a:r>
            <a:b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pic>
        <p:nvPicPr>
          <p:cNvPr id="264" name="Google Shape;264;p3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9650" y="1417637"/>
            <a:ext cx="7416800" cy="530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9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Inname van Constantinopel 1453</a:t>
            </a:r>
            <a:endParaRPr/>
          </a:p>
        </p:txBody>
      </p:sp>
      <p:sp>
        <p:nvSpPr>
          <p:cNvPr id="270" name="Google Shape;270;p39"/>
          <p:cNvSpPr txBox="1"/>
          <p:nvPr>
            <p:ph idx="1" type="body"/>
          </p:nvPr>
        </p:nvSpPr>
        <p:spPr>
          <a:xfrm>
            <a:off x="609600" y="157638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motieven:</a:t>
            </a:r>
            <a:endParaRPr/>
          </a:p>
          <a:p>
            <a:pPr indent="-20320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Macht over de zwarte zee;</a:t>
            </a:r>
            <a:endParaRPr/>
          </a:p>
          <a:p>
            <a:pPr indent="-20320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Deur naar het oosten van Europa;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Visie van de christenen:</a:t>
            </a:r>
            <a:endParaRPr/>
          </a:p>
          <a:p>
            <a:pPr indent="-20320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Zware klap voor het christendom;</a:t>
            </a:r>
            <a:endParaRPr/>
          </a:p>
          <a:p>
            <a:pPr indent="-20320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Europa kwetsbaar voor aanval vanuit het Midden-Oosten;</a:t>
            </a:r>
            <a:endParaRPr/>
          </a:p>
        </p:txBody>
      </p:sp>
      <p:sp>
        <p:nvSpPr>
          <p:cNvPr id="271" name="Google Shape;271;p39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72" name="Google Shape;272;p39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0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78" name="Google Shape;278;p40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79" name="Google Shape;279;p40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Hagia Sophia</a:t>
            </a:r>
            <a:endParaRPr/>
          </a:p>
        </p:txBody>
      </p:sp>
      <p:pic>
        <p:nvPicPr>
          <p:cNvPr id="280" name="Google Shape;280;p4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4162" y="1600200"/>
            <a:ext cx="9083675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1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86" name="Google Shape;286;p41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87" name="Google Shape;287;p41"/>
          <p:cNvSpPr txBox="1"/>
          <p:nvPr>
            <p:ph type="title"/>
          </p:nvPr>
        </p:nvSpPr>
        <p:spPr>
          <a:xfrm>
            <a:off x="1951037" y="2381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Relatie islam- staat</a:t>
            </a:r>
            <a:endParaRPr/>
          </a:p>
        </p:txBody>
      </p:sp>
      <p:sp>
        <p:nvSpPr>
          <p:cNvPr id="288" name="Google Shape;288;p41"/>
          <p:cNvSpPr txBox="1"/>
          <p:nvPr>
            <p:ph idx="1" type="body"/>
          </p:nvPr>
        </p:nvSpPr>
        <p:spPr>
          <a:xfrm>
            <a:off x="1703387" y="2005012"/>
            <a:ext cx="4743450" cy="3382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is de basis en de regering de verdediging;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Sultan is de hoogste leider;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Kalief is puur religieuze leider; vaak benoemd door sultan</a:t>
            </a:r>
            <a:endParaRPr/>
          </a:p>
        </p:txBody>
      </p:sp>
      <p:pic>
        <p:nvPicPr>
          <p:cNvPr descr="selimii" id="289" name="Google Shape;289;p4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4187" y="1598612"/>
            <a:ext cx="2725737" cy="4205287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41"/>
          <p:cNvSpPr txBox="1"/>
          <p:nvPr/>
        </p:nvSpPr>
        <p:spPr>
          <a:xfrm>
            <a:off x="6816725" y="6021387"/>
            <a:ext cx="2447925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Sultan Selim II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96" name="Google Shape;296;p42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97" name="Google Shape;297;p42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Relatie islam- staat</a:t>
            </a:r>
            <a:endParaRPr/>
          </a:p>
        </p:txBody>
      </p:sp>
      <p:sp>
        <p:nvSpPr>
          <p:cNvPr id="298" name="Google Shape;298;p42"/>
          <p:cNvSpPr txBox="1"/>
          <p:nvPr>
            <p:ph idx="1" type="body"/>
          </p:nvPr>
        </p:nvSpPr>
        <p:spPr>
          <a:xfrm>
            <a:off x="3143250" y="1571625"/>
            <a:ext cx="4619625" cy="456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Sultan sinds Sűleyman ook kalief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 opvolging sultan worden veelal broers </a:t>
            </a:r>
            <a:b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 mogelijke troonpretendenten vermoord</a:t>
            </a:r>
            <a:endParaRPr/>
          </a:p>
        </p:txBody>
      </p:sp>
      <p:pic>
        <p:nvPicPr>
          <p:cNvPr descr="topkapi1" id="299" name="Google Shape;299;p4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0687" y="1530350"/>
            <a:ext cx="3062287" cy="5068887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2"/>
          <p:cNvSpPr txBox="1"/>
          <p:nvPr/>
        </p:nvSpPr>
        <p:spPr>
          <a:xfrm>
            <a:off x="5089525" y="5970587"/>
            <a:ext cx="2951162" cy="641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sultan resideerde in Topkapi paleis in Istanbul</a:t>
            </a:r>
            <a:endParaRPr/>
          </a:p>
        </p:txBody>
      </p:sp>
      <p:pic>
        <p:nvPicPr>
          <p:cNvPr id="301" name="Google Shape;301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87" y="227012"/>
            <a:ext cx="2524125" cy="3068637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2"/>
          <p:cNvSpPr txBox="1"/>
          <p:nvPr/>
        </p:nvSpPr>
        <p:spPr>
          <a:xfrm>
            <a:off x="407987" y="3343275"/>
            <a:ext cx="2092325" cy="785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Sultan Süleyman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1520-1566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3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08" name="Google Shape;308;p43"/>
          <p:cNvSpPr txBox="1"/>
          <p:nvPr/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309" name="Google Shape;309;p43"/>
          <p:cNvSpPr txBox="1"/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Ottomaanse rijk</a:t>
            </a:r>
            <a:endParaRPr/>
          </a:p>
        </p:txBody>
      </p:sp>
      <p:sp>
        <p:nvSpPr>
          <p:cNvPr id="310" name="Google Shape;310;p43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Grootgrondbezitters</a:t>
            </a: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zijn de hoogste ambtenaren en militairen met de rang vanaf generaal; grootvizier aan het hoofd van bestuursapparaat</a:t>
            </a:r>
            <a:endParaRPr/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Bureaucratie</a:t>
            </a: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is verantwoordelijk voor belastinginning</a:t>
            </a:r>
            <a:endParaRPr/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Ulema</a:t>
            </a: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zij leggen de normen van de islamitische wet op, spreken recht, verantwoordelijk voor koranscholen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5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4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