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  <p:sldMasterId id="2147483660" r:id="rId5"/>
    <p:sldMasterId id="214748366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y="6858000" cx="12192000"/>
  <p:notesSz cx="6858000" cy="9144000"/>
  <p:embeddedFontLst>
    <p:embeddedFont>
      <p:font typeface="Corbel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font" Target="fonts/Corbel-regular.fntdata"/><Relationship Id="rId21" Type="http://schemas.openxmlformats.org/officeDocument/2006/relationships/slide" Target="slides/slide14.xml"/><Relationship Id="rId24" Type="http://schemas.openxmlformats.org/officeDocument/2006/relationships/font" Target="fonts/Corbel-italic.fntdata"/><Relationship Id="rId23" Type="http://schemas.openxmlformats.org/officeDocument/2006/relationships/font" Target="fonts/Corbel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5" Type="http://schemas.openxmlformats.org/officeDocument/2006/relationships/font" Target="fonts/Corbel-boldItalic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dia" type="title">
  <p:cSld name="TITL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 txBox="1"/>
          <p:nvPr>
            <p:ph type="ctrTitle"/>
          </p:nvPr>
        </p:nvSpPr>
        <p:spPr>
          <a:xfrm>
            <a:off x="1109980" y="882376"/>
            <a:ext cx="9966960" cy="29260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7200" cap="none">
                <a:solidFill>
                  <a:srgbClr val="FFFFFF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1709530" y="3869634"/>
            <a:ext cx="8767860" cy="13881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760"/>
              <a:buNone/>
              <a:defRPr sz="2200">
                <a:solidFill>
                  <a:srgbClr val="FFFFFF"/>
                </a:solidFill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760"/>
              <a:buNone/>
              <a:defRPr sz="22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760"/>
              <a:buNone/>
              <a:defRPr sz="22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2000"/>
            </a:lvl9pPr>
          </a:lstStyle>
          <a:p/>
        </p:txBody>
      </p:sp>
      <p:sp>
        <p:nvSpPr>
          <p:cNvPr id="21" name="Google Shape;21;p2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1" type="ftr"/>
          </p:nvPr>
        </p:nvSpPr>
        <p:spPr>
          <a:xfrm>
            <a:off x="3949700" y="6224587"/>
            <a:ext cx="47164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b="0" i="0" sz="12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b="0" i="0" sz="12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b="0" i="0" sz="12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b="0" i="0" sz="12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b="0" i="0" sz="12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b="0" i="0" sz="12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b="0" i="0" sz="12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b="0" i="0" sz="12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b="0" i="0" sz="12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houd van twee" type="twoObj">
  <p:cSld name="TWO_OBJECTS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" type="body"/>
          </p:nvPr>
        </p:nvSpPr>
        <p:spPr>
          <a:xfrm>
            <a:off x="1143000" y="2057399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036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760"/>
              <a:buChar char="•"/>
              <a:defRPr sz="2200"/>
            </a:lvl1pPr>
            <a:lvl2pPr indent="-3302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Char char="•"/>
              <a:defRPr sz="2000"/>
            </a:lvl2pPr>
            <a:lvl3pPr indent="-320039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 sz="1800"/>
            </a:lvl3pPr>
            <a:lvl4pPr indent="-30988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4pPr>
            <a:lvl5pPr indent="-309879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5pPr>
            <a:lvl6pPr indent="-309879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6pPr>
            <a:lvl7pPr indent="-309879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7pPr>
            <a:lvl8pPr indent="-309879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8pPr>
            <a:lvl9pPr indent="-309879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280"/>
              <a:buChar char="•"/>
              <a:defRPr sz="1600"/>
            </a:lvl9pPr>
          </a:lstStyle>
          <a:p/>
        </p:txBody>
      </p:sp>
      <p:sp>
        <p:nvSpPr>
          <p:cNvPr id="84" name="Google Shape;84;p12"/>
          <p:cNvSpPr txBox="1"/>
          <p:nvPr>
            <p:ph idx="2" type="body"/>
          </p:nvPr>
        </p:nvSpPr>
        <p:spPr>
          <a:xfrm>
            <a:off x="6267612" y="2057400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036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760"/>
              <a:buChar char="•"/>
              <a:defRPr sz="2200"/>
            </a:lvl1pPr>
            <a:lvl2pPr indent="-3302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Char char="•"/>
              <a:defRPr sz="2000"/>
            </a:lvl2pPr>
            <a:lvl3pPr indent="-320039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 sz="1800"/>
            </a:lvl3pPr>
            <a:lvl4pPr indent="-30988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4pPr>
            <a:lvl5pPr indent="-309879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5pPr>
            <a:lvl6pPr indent="-309879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6pPr>
            <a:lvl7pPr indent="-309879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7pPr>
            <a:lvl8pPr indent="-309879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8pPr>
            <a:lvl9pPr indent="-309879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280"/>
              <a:buChar char="•"/>
              <a:defRPr sz="1600"/>
            </a:lvl9pPr>
          </a:lstStyle>
          <a:p/>
        </p:txBody>
      </p:sp>
      <p:sp>
        <p:nvSpPr>
          <p:cNvPr id="85" name="Google Shape;85;p12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2"/>
          <p:cNvSpPr txBox="1"/>
          <p:nvPr>
            <p:ph idx="11" type="ftr"/>
          </p:nvPr>
        </p:nvSpPr>
        <p:spPr>
          <a:xfrm>
            <a:off x="3949700" y="6224587"/>
            <a:ext cx="47164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2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ekop" type="secHead">
  <p:cSld name="SECTION_HEADER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/>
          <p:nvPr>
            <p:ph type="title"/>
          </p:nvPr>
        </p:nvSpPr>
        <p:spPr>
          <a:xfrm>
            <a:off x="1106424" y="1173575"/>
            <a:ext cx="9966960" cy="29260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72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4"/>
          <p:cNvSpPr txBox="1"/>
          <p:nvPr>
            <p:ph idx="1" type="body"/>
          </p:nvPr>
        </p:nvSpPr>
        <p:spPr>
          <a:xfrm>
            <a:off x="1709928" y="4154520"/>
            <a:ext cx="8769096" cy="13638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760"/>
              <a:buNone/>
              <a:defRPr sz="22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9" name="Google Shape;99;p14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4"/>
          <p:cNvSpPr txBox="1"/>
          <p:nvPr>
            <p:ph idx="11" type="ftr"/>
          </p:nvPr>
        </p:nvSpPr>
        <p:spPr>
          <a:xfrm>
            <a:off x="3949700" y="6224587"/>
            <a:ext cx="47164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4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en object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" type="body"/>
          </p:nvPr>
        </p:nvSpPr>
        <p:spPr>
          <a:xfrm>
            <a:off x="1143000" y="2057400"/>
            <a:ext cx="9872662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1" type="ftr"/>
          </p:nvPr>
        </p:nvSpPr>
        <p:spPr>
          <a:xfrm>
            <a:off x="3949700" y="6224587"/>
            <a:ext cx="47164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e titel en tekst" type="vertTitleAndTx">
  <p:cSld name="VERTICAL_TITLE_AND_VERTICAL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/>
          <p:nvPr>
            <p:ph type="title"/>
          </p:nvPr>
        </p:nvSpPr>
        <p:spPr>
          <a:xfrm rot="5400000">
            <a:off x="7181850" y="2305050"/>
            <a:ext cx="5410200" cy="232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" type="body"/>
          </p:nvPr>
        </p:nvSpPr>
        <p:spPr>
          <a:xfrm rot="5400000">
            <a:off x="2152650" y="-247650"/>
            <a:ext cx="5410200" cy="74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1" type="ftr"/>
          </p:nvPr>
        </p:nvSpPr>
        <p:spPr>
          <a:xfrm>
            <a:off x="3949700" y="6224587"/>
            <a:ext cx="47164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en verticale tekst" type="vertTx">
  <p:cSld name="VERTICAL_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" type="body"/>
          </p:nvPr>
        </p:nvSpPr>
        <p:spPr>
          <a:xfrm rot="5400000">
            <a:off x="4060031" y="-859631"/>
            <a:ext cx="4038600" cy="9872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3949700" y="6224587"/>
            <a:ext cx="47164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fbeelding met bijschrift" type="picTx">
  <p:cSld name="PICTURE_WITH_CAPTION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1143000" y="1097280"/>
            <a:ext cx="3931920" cy="17373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4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/>
          <p:nvPr>
            <p:ph idx="2" type="pic"/>
          </p:nvPr>
        </p:nvSpPr>
        <p:spPr>
          <a:xfrm>
            <a:off x="5413248" y="1069847"/>
            <a:ext cx="6099048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91425" wrap="square" tIns="1828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Corbel"/>
              <a:buNone/>
              <a:defRPr sz="28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Corbel"/>
              <a:buNone/>
              <a:defRPr b="0" i="0" sz="28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None/>
              <a:defRPr b="0" i="0" sz="2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None/>
              <a:defRPr b="0" i="0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None/>
              <a:defRPr b="0" i="0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None/>
              <a:defRPr b="0" i="0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None/>
              <a:defRPr b="0" i="0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None/>
              <a:defRPr b="0" i="0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600"/>
              <a:buFont typeface="Corbel"/>
              <a:buNone/>
              <a:defRPr b="0" i="0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2" name="Google Shape;52;p7"/>
          <p:cNvSpPr txBox="1"/>
          <p:nvPr>
            <p:ph idx="1" type="body"/>
          </p:nvPr>
        </p:nvSpPr>
        <p:spPr>
          <a:xfrm>
            <a:off x="1143000" y="2834640"/>
            <a:ext cx="3931920" cy="2880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60"/>
              <a:buNone/>
              <a:defRPr sz="1700"/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53" name="Google Shape;53;p7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1" type="ftr"/>
          </p:nvPr>
        </p:nvSpPr>
        <p:spPr>
          <a:xfrm>
            <a:off x="3949700" y="6224587"/>
            <a:ext cx="47164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7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houd met bijschrift" type="objTx">
  <p:cSld name="OBJECT_WITH_CAPTION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/>
          <p:nvPr>
            <p:ph type="title"/>
          </p:nvPr>
        </p:nvSpPr>
        <p:spPr>
          <a:xfrm>
            <a:off x="1143000" y="1097280"/>
            <a:ext cx="3931920" cy="17373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4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5852159" y="1097280"/>
            <a:ext cx="5212080" cy="46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9116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560"/>
              <a:buChar char="•"/>
              <a:defRPr sz="3200"/>
            </a:lvl1pPr>
            <a:lvl2pPr indent="-37084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240"/>
              <a:buChar char="•"/>
              <a:defRPr sz="2800"/>
            </a:lvl2pPr>
            <a:lvl3pPr indent="-350519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920"/>
              <a:buChar char="•"/>
              <a:defRPr sz="2400"/>
            </a:lvl3pPr>
            <a:lvl4pPr indent="-3302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4pPr>
            <a:lvl5pPr indent="-3302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5pPr>
            <a:lvl6pPr indent="-3302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6pPr>
            <a:lvl7pPr indent="-3302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7pPr>
            <a:lvl8pPr indent="-3302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8pPr>
            <a:lvl9pPr indent="-3302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Char char="•"/>
              <a:defRPr sz="2000"/>
            </a:lvl9pPr>
          </a:lstStyle>
          <a:p/>
        </p:txBody>
      </p:sp>
      <p:sp>
        <p:nvSpPr>
          <p:cNvPr id="59" name="Google Shape;59;p8"/>
          <p:cNvSpPr txBox="1"/>
          <p:nvPr>
            <p:ph idx="2" type="body"/>
          </p:nvPr>
        </p:nvSpPr>
        <p:spPr>
          <a:xfrm>
            <a:off x="1143000" y="2834640"/>
            <a:ext cx="3931920" cy="3017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60"/>
              <a:buNone/>
              <a:defRPr sz="1700"/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60" name="Google Shape;60;p8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11" type="ftr"/>
          </p:nvPr>
        </p:nvSpPr>
        <p:spPr>
          <a:xfrm>
            <a:off x="3949700" y="6224587"/>
            <a:ext cx="47164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8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Leeg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1" type="ftr"/>
          </p:nvPr>
        </p:nvSpPr>
        <p:spPr>
          <a:xfrm>
            <a:off x="3949700" y="6224587"/>
            <a:ext cx="47164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9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lleen titel" type="titleOnly">
  <p:cSld name="TITLE_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3949700" y="6224587"/>
            <a:ext cx="47164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gelijking" type="twoTxTwoObj">
  <p:cSld name="TWO_OBJECTS_WITH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>
            <a:off x="1143000" y="2001511"/>
            <a:ext cx="4754880" cy="777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75" name="Google Shape;75;p11"/>
          <p:cNvSpPr txBox="1"/>
          <p:nvPr>
            <p:ph idx="2" type="body"/>
          </p:nvPr>
        </p:nvSpPr>
        <p:spPr>
          <a:xfrm>
            <a:off x="1143000" y="2721483"/>
            <a:ext cx="4754880" cy="3383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036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760"/>
              <a:buChar char="•"/>
              <a:defRPr sz="2200"/>
            </a:lvl1pPr>
            <a:lvl2pPr indent="-3302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Char char="•"/>
              <a:defRPr sz="2000"/>
            </a:lvl2pPr>
            <a:lvl3pPr indent="-320039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 sz="1800"/>
            </a:lvl3pPr>
            <a:lvl4pPr indent="-30988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4pPr>
            <a:lvl5pPr indent="-309879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5pPr>
            <a:lvl6pPr indent="-309879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6pPr>
            <a:lvl7pPr indent="-309879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7pPr>
            <a:lvl8pPr indent="-309879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8pPr>
            <a:lvl9pPr indent="-309879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280"/>
              <a:buChar char="•"/>
              <a:defRPr sz="1600"/>
            </a:lvl9pPr>
          </a:lstStyle>
          <a:p/>
        </p:txBody>
      </p:sp>
      <p:sp>
        <p:nvSpPr>
          <p:cNvPr id="76" name="Google Shape;76;p11"/>
          <p:cNvSpPr txBox="1"/>
          <p:nvPr>
            <p:ph idx="3" type="body"/>
          </p:nvPr>
        </p:nvSpPr>
        <p:spPr>
          <a:xfrm>
            <a:off x="6269173" y="1999032"/>
            <a:ext cx="4754880" cy="777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77" name="Google Shape;77;p11"/>
          <p:cNvSpPr txBox="1"/>
          <p:nvPr>
            <p:ph idx="4" type="body"/>
          </p:nvPr>
        </p:nvSpPr>
        <p:spPr>
          <a:xfrm>
            <a:off x="6269173" y="2719322"/>
            <a:ext cx="4754880" cy="3383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036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760"/>
              <a:buChar char="•"/>
              <a:defRPr sz="2200"/>
            </a:lvl1pPr>
            <a:lvl2pPr indent="-3302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Char char="•"/>
              <a:defRPr sz="2000"/>
            </a:lvl2pPr>
            <a:lvl3pPr indent="-320039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 sz="1800"/>
            </a:lvl3pPr>
            <a:lvl4pPr indent="-30988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4pPr>
            <a:lvl5pPr indent="-309879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5pPr>
            <a:lvl6pPr indent="-309879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6pPr>
            <a:lvl7pPr indent="-309879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7pPr>
            <a:lvl8pPr indent="-309879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8pPr>
            <a:lvl9pPr indent="-309879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280"/>
              <a:buChar char="•"/>
              <a:defRPr sz="1600"/>
            </a:lvl9pPr>
          </a:lstStyle>
          <a:p/>
        </p:txBody>
      </p:sp>
      <p:sp>
        <p:nvSpPr>
          <p:cNvPr id="78" name="Google Shape;78;p11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1"/>
          <p:cNvSpPr txBox="1"/>
          <p:nvPr>
            <p:ph idx="11" type="ftr"/>
          </p:nvPr>
        </p:nvSpPr>
        <p:spPr>
          <a:xfrm>
            <a:off x="3949700" y="6224587"/>
            <a:ext cx="47164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1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10" Type="http://schemas.openxmlformats.org/officeDocument/2006/relationships/theme" Target="../theme/theme2.xml"/><Relationship Id="rId9" Type="http://schemas.openxmlformats.org/officeDocument/2006/relationships/slideLayout" Target="../slideLayouts/slideLayout10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231775" y="244475"/>
            <a:ext cx="11723687" cy="63769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231775" y="244475"/>
            <a:ext cx="11723687" cy="6376987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" name="Google Shape;12;p1"/>
          <p:cNvCxnSpPr/>
          <p:nvPr/>
        </p:nvCxnSpPr>
        <p:spPr>
          <a:xfrm>
            <a:off x="1978025" y="3733800"/>
            <a:ext cx="8229600" cy="0"/>
          </a:xfrm>
          <a:prstGeom prst="straightConnector1">
            <a:avLst/>
          </a:prstGeom>
          <a:noFill/>
          <a:ln cap="flat" cmpd="sng" w="10000">
            <a:solidFill>
              <a:srgbClr val="FFFFFF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3" name="Google Shape;13;p1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" type="body"/>
          </p:nvPr>
        </p:nvSpPr>
        <p:spPr>
          <a:xfrm>
            <a:off x="1143000" y="2057400"/>
            <a:ext cx="9872662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0360" lvl="0" marL="4572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760"/>
              <a:buFont typeface="Corbel"/>
              <a:buChar char="•"/>
              <a:defRPr b="0" i="0" sz="2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Char char="•"/>
              <a:defRPr b="0" i="0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20039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Corbel"/>
              <a:buChar char="•"/>
              <a:defRPr b="0" i="0" sz="18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0988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09879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09879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09879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09879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09879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1" type="ftr"/>
          </p:nvPr>
        </p:nvSpPr>
        <p:spPr>
          <a:xfrm>
            <a:off x="3949700" y="6224587"/>
            <a:ext cx="47164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Google Shape;17;p1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b="0" i="0" sz="12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b="0" i="0" sz="12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b="0" i="0" sz="12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b="0" i="0" sz="12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b="0" i="0" sz="12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b="0" i="0" sz="12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b="0" i="0" sz="12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b="0" i="0" sz="12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b="0" i="0" sz="12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/>
          <p:nvPr/>
        </p:nvSpPr>
        <p:spPr>
          <a:xfrm>
            <a:off x="231775" y="244475"/>
            <a:ext cx="11723687" cy="63769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3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" type="body"/>
          </p:nvPr>
        </p:nvSpPr>
        <p:spPr>
          <a:xfrm>
            <a:off x="1143000" y="2057400"/>
            <a:ext cx="9872662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0360" lvl="0" marL="4572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760"/>
              <a:buFont typeface="Corbel"/>
              <a:buChar char="•"/>
              <a:defRPr b="0" i="0" sz="2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Char char="•"/>
              <a:defRPr b="0" i="0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20039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Corbel"/>
              <a:buChar char="•"/>
              <a:defRPr b="0" i="0" sz="18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0988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09879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09879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09879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09879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09879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3"/>
          <p:cNvSpPr txBox="1"/>
          <p:nvPr>
            <p:ph idx="11" type="ftr"/>
          </p:nvPr>
        </p:nvSpPr>
        <p:spPr>
          <a:xfrm>
            <a:off x="3949700" y="6224587"/>
            <a:ext cx="47164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3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/>
          <p:nvPr/>
        </p:nvSpPr>
        <p:spPr>
          <a:xfrm>
            <a:off x="231775" y="244475"/>
            <a:ext cx="11723687" cy="63769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0" name="Google Shape;90;p13"/>
          <p:cNvCxnSpPr/>
          <p:nvPr/>
        </p:nvCxnSpPr>
        <p:spPr>
          <a:xfrm>
            <a:off x="1981200" y="4021137"/>
            <a:ext cx="8229600" cy="0"/>
          </a:xfrm>
          <a:prstGeom prst="straightConnector1">
            <a:avLst/>
          </a:prstGeom>
          <a:noFill/>
          <a:ln cap="flat" cmpd="sng" w="10000">
            <a:solidFill>
              <a:schemeClr val="accen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91" name="Google Shape;91;p13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92" name="Google Shape;92;p13"/>
          <p:cNvSpPr txBox="1"/>
          <p:nvPr>
            <p:ph idx="1" type="body"/>
          </p:nvPr>
        </p:nvSpPr>
        <p:spPr>
          <a:xfrm>
            <a:off x="1143000" y="2057400"/>
            <a:ext cx="9872662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0360" lvl="0" marL="4572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760"/>
              <a:buFont typeface="Corbel"/>
              <a:buChar char="•"/>
              <a:defRPr b="0" i="0" sz="2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Char char="•"/>
              <a:defRPr b="0" i="0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20039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Corbel"/>
              <a:buChar char="•"/>
              <a:defRPr b="0" i="0" sz="18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0988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09879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09879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09879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09879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09879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93" name="Google Shape;93;p13"/>
          <p:cNvSpPr txBox="1"/>
          <p:nvPr>
            <p:ph idx="10" type="dt"/>
          </p:nvPr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4" name="Google Shape;94;p13"/>
          <p:cNvSpPr txBox="1"/>
          <p:nvPr>
            <p:ph idx="11" type="ftr"/>
          </p:nvPr>
        </p:nvSpPr>
        <p:spPr>
          <a:xfrm>
            <a:off x="3949700" y="6224587"/>
            <a:ext cx="47164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5" name="Google Shape;95;p13"/>
          <p:cNvSpPr txBox="1"/>
          <p:nvPr>
            <p:ph idx="12" type="sldNum"/>
          </p:nvPr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jpg"/><Relationship Id="rId4" Type="http://schemas.openxmlformats.org/officeDocument/2006/relationships/image" Target="../media/image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5"/>
          <p:cNvSpPr txBox="1"/>
          <p:nvPr>
            <p:ph type="ctrTitle"/>
          </p:nvPr>
        </p:nvSpPr>
        <p:spPr>
          <a:xfrm>
            <a:off x="1919287" y="260350"/>
            <a:ext cx="7951787" cy="2925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Font typeface="Corbel"/>
              <a:buNone/>
            </a:pPr>
            <a:r>
              <a:rPr b="1" i="0" lang="en-US" sz="720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MIDDEN-OOSTEN</a:t>
            </a:r>
            <a:endParaRPr/>
          </a:p>
        </p:txBody>
      </p:sp>
      <p:sp>
        <p:nvSpPr>
          <p:cNvPr id="107" name="Google Shape;107;p15"/>
          <p:cNvSpPr txBox="1"/>
          <p:nvPr>
            <p:ph idx="1" type="subTitle"/>
          </p:nvPr>
        </p:nvSpPr>
        <p:spPr>
          <a:xfrm>
            <a:off x="2116137" y="4221162"/>
            <a:ext cx="7559675" cy="1387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560"/>
              <a:buNone/>
            </a:pPr>
            <a:r>
              <a:rPr b="0" i="0" lang="en-US" sz="320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Les 2</a:t>
            </a:r>
            <a:br>
              <a:rPr b="0" i="0" lang="en-US" sz="320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b="0" i="0" lang="en-US" sz="320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De Arabische rijken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4"/>
          <p:cNvSpPr txBox="1"/>
          <p:nvPr>
            <p:ph type="title"/>
          </p:nvPr>
        </p:nvSpPr>
        <p:spPr>
          <a:xfrm>
            <a:off x="2381250" y="609600"/>
            <a:ext cx="7407275" cy="874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b="0" i="0" lang="en-US" sz="4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Positie van niet-islamieten</a:t>
            </a:r>
            <a:br>
              <a:rPr b="0" i="0" lang="en-US" sz="4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endParaRPr/>
          </a:p>
        </p:txBody>
      </p:sp>
      <p:sp>
        <p:nvSpPr>
          <p:cNvPr id="168" name="Google Shape;168;p24"/>
          <p:cNvSpPr txBox="1"/>
          <p:nvPr>
            <p:ph idx="1" type="body"/>
          </p:nvPr>
        </p:nvSpPr>
        <p:spPr>
          <a:xfrm>
            <a:off x="1981200" y="1600200"/>
            <a:ext cx="8218487" cy="4997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562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Corbe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Tolerante behandeling van joden en christenen als “Volken van het boek”</a:t>
            </a:r>
            <a:endParaRPr/>
          </a:p>
          <a:p>
            <a:pPr indent="-18256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Corbe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Joden en christenen sloten een verdrag met de overheid, hadden bestuur over eigen zaken en konden actief zijn in het zakenleven en vrije beroepen; betaalden wel een extra belasting </a:t>
            </a:r>
            <a:endParaRPr/>
          </a:p>
          <a:p>
            <a:pPr indent="-18256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Corbe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Andere groepen moesten zich bekeren tot islam of werden onderworpen</a:t>
            </a:r>
            <a:endParaRPr/>
          </a:p>
          <a:p>
            <a:pPr indent="-40323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Corbel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69" name="Google Shape;169;p24"/>
          <p:cNvSpPr txBox="1"/>
          <p:nvPr/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orbel"/>
              <a:buNone/>
            </a:pPr>
            <a:r>
              <a:rPr b="0" i="0" lang="en-US" sz="4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Kalifaat van Cordoba 756- 1147</a:t>
            </a:r>
            <a:endParaRPr/>
          </a:p>
        </p:txBody>
      </p:sp>
      <p:sp>
        <p:nvSpPr>
          <p:cNvPr id="175" name="Google Shape;175;p25"/>
          <p:cNvSpPr txBox="1"/>
          <p:nvPr>
            <p:ph idx="1" type="body"/>
          </p:nvPr>
        </p:nvSpPr>
        <p:spPr>
          <a:xfrm>
            <a:off x="1138237" y="1965325"/>
            <a:ext cx="9872662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562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Kleinzoon van de Omayyaden kalief veroverde Cordoba en andere delen van Iberisch schiereiland;</a:t>
            </a:r>
            <a:endParaRPr/>
          </a:p>
          <a:p>
            <a:pPr indent="-18256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Al-Andalus  ‘land van de Vandalen’</a:t>
            </a:r>
            <a:endParaRPr/>
          </a:p>
          <a:p>
            <a:pPr indent="-6064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6064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6064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6" name="Google Shape;176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11900" y="2565400"/>
            <a:ext cx="4064000" cy="3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6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orbel"/>
              <a:buNone/>
            </a:pPr>
            <a:r>
              <a:rPr b="0" i="0" lang="en-US" sz="4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Mengcultuur</a:t>
            </a:r>
            <a:endParaRPr/>
          </a:p>
        </p:txBody>
      </p:sp>
      <p:sp>
        <p:nvSpPr>
          <p:cNvPr id="182" name="Google Shape;182;p26"/>
          <p:cNvSpPr txBox="1"/>
          <p:nvPr>
            <p:ph idx="1" type="body"/>
          </p:nvPr>
        </p:nvSpPr>
        <p:spPr>
          <a:xfrm>
            <a:off x="2208212" y="1700212"/>
            <a:ext cx="74041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562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Christenen namen Arabische gebruiken over</a:t>
            </a:r>
            <a:endParaRPr/>
          </a:p>
          <a:p>
            <a:pPr indent="-18256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Arabische invloed op kerkbouw</a:t>
            </a:r>
            <a:endParaRPr/>
          </a:p>
        </p:txBody>
      </p:sp>
      <p:pic>
        <p:nvPicPr>
          <p:cNvPr id="183" name="Google Shape;183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96212" y="2668587"/>
            <a:ext cx="2271712" cy="2952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81250" y="2719387"/>
            <a:ext cx="4876800" cy="348615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6"/>
          <p:cNvSpPr txBox="1"/>
          <p:nvPr/>
        </p:nvSpPr>
        <p:spPr>
          <a:xfrm>
            <a:off x="8112125" y="5749925"/>
            <a:ext cx="2066925" cy="585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0" i="0" lang="en-US" sz="1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Afbeelding van Apocalyps 10</a:t>
            </a:r>
            <a:r>
              <a:rPr b="0" baseline="30000" i="0" lang="en-US" sz="1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b="0" i="0" lang="en-US" sz="1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eeuw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7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orbel"/>
              <a:buNone/>
            </a:pPr>
            <a:r>
              <a:rPr b="0" i="0" lang="en-US" sz="4400" u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Samenvatting</a:t>
            </a:r>
            <a:endParaRPr/>
          </a:p>
        </p:txBody>
      </p:sp>
      <p:sp>
        <p:nvSpPr>
          <p:cNvPr id="191" name="Google Shape;191;p27"/>
          <p:cNvSpPr txBox="1"/>
          <p:nvPr/>
        </p:nvSpPr>
        <p:spPr>
          <a:xfrm>
            <a:off x="1168400" y="1985962"/>
            <a:ext cx="74041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562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Char char="•"/>
            </a:pPr>
            <a:r>
              <a:rPr b="1" i="0" lang="en-US" sz="2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Welke twee Arabische rijken kennen wij?</a:t>
            </a:r>
            <a:endParaRPr/>
          </a:p>
          <a:p>
            <a:pPr indent="-18256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rbel"/>
              <a:buNone/>
            </a:pPr>
            <a:r>
              <a:rPr b="0" i="1" lang="en-US" sz="2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Omayyaden, Abassiden;</a:t>
            </a:r>
            <a:endParaRPr/>
          </a:p>
          <a:p>
            <a:pPr indent="-18256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Char char="•"/>
            </a:pPr>
            <a:r>
              <a:rPr b="1" i="0" lang="en-US" sz="2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Welke positie hadden joden en christenen in deze rijken?</a:t>
            </a:r>
            <a:endParaRPr/>
          </a:p>
          <a:p>
            <a:pPr indent="-18256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rbel"/>
              <a:buNone/>
            </a:pPr>
            <a:r>
              <a:rPr b="0" i="1" lang="en-US" sz="2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Zij mochten tegen extra belasting hun geloof belijden;</a:t>
            </a:r>
            <a:r>
              <a:rPr b="0" i="0" lang="en-US" sz="2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/>
          </a:p>
          <a:p>
            <a:pPr indent="-18256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Char char="•"/>
            </a:pPr>
            <a:r>
              <a:rPr b="1" i="0" lang="en-US" sz="2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Wat is het kalifaat van Cordoba?</a:t>
            </a:r>
            <a:endParaRPr/>
          </a:p>
          <a:p>
            <a:pPr indent="-18256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rbel"/>
              <a:buNone/>
            </a:pPr>
            <a:r>
              <a:rPr b="0" i="1" lang="en-US" sz="2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Het kalifaat van Cordoba was het laatste overgebleven stuk van het Omayyaden kalifaat;</a:t>
            </a:r>
            <a:endParaRPr/>
          </a:p>
          <a:p>
            <a:pPr indent="-18256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Char char="•"/>
            </a:pPr>
            <a:r>
              <a:rPr b="1" i="0" lang="en-US" sz="2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Wat was de invloed van de Arabieren op Economisch gebied?</a:t>
            </a:r>
            <a:endParaRPr/>
          </a:p>
          <a:p>
            <a:pPr indent="-18256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rbel"/>
              <a:buNone/>
            </a:pPr>
            <a:r>
              <a:rPr b="0" i="1" lang="en-US" sz="2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Er werden diverse vernieuwingen op het gebied van landbouw, doorgevoerd en er was een opbloei van de nijverheid;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8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orbel"/>
              <a:buNone/>
            </a:pPr>
            <a:r>
              <a:rPr b="0" i="0" lang="en-US" sz="4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Volgende Les</a:t>
            </a:r>
            <a:endParaRPr/>
          </a:p>
        </p:txBody>
      </p:sp>
      <p:sp>
        <p:nvSpPr>
          <p:cNvPr id="197" name="Google Shape;197;p28"/>
          <p:cNvSpPr txBox="1"/>
          <p:nvPr>
            <p:ph idx="1" type="body"/>
          </p:nvPr>
        </p:nvSpPr>
        <p:spPr>
          <a:xfrm>
            <a:off x="1143000" y="2057400"/>
            <a:ext cx="9872662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562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60"/>
              <a:buFont typeface="Corbel"/>
              <a:buChar char="•"/>
            </a:pPr>
            <a:r>
              <a:rPr b="0" i="0" lang="en-US" sz="2200" u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Opkomst van de Ottomanen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/>
          <p:nvPr>
            <p:ph type="title"/>
          </p:nvPr>
        </p:nvSpPr>
        <p:spPr>
          <a:xfrm>
            <a:off x="2495550" y="476250"/>
            <a:ext cx="7407275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orbel"/>
              <a:buNone/>
            </a:pPr>
            <a:r>
              <a:rPr b="0" i="0" lang="en-US" sz="4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Centrale vragen in deze les</a:t>
            </a:r>
            <a:endParaRPr/>
          </a:p>
        </p:txBody>
      </p:sp>
      <p:sp>
        <p:nvSpPr>
          <p:cNvPr id="113" name="Google Shape;113;p16"/>
          <p:cNvSpPr txBox="1"/>
          <p:nvPr>
            <p:ph idx="1" type="body"/>
          </p:nvPr>
        </p:nvSpPr>
        <p:spPr>
          <a:xfrm>
            <a:off x="2351087" y="1700212"/>
            <a:ext cx="74041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562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Corbe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Welke twee Arabische rijken kennen wij?</a:t>
            </a:r>
            <a:endParaRPr/>
          </a:p>
          <a:p>
            <a:pPr indent="-18256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Corbe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Welke positie hadden joden en christenen in deze rijken? </a:t>
            </a:r>
            <a:endParaRPr/>
          </a:p>
          <a:p>
            <a:pPr indent="-18256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Corbe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Wat is het kalifaat van Cordoba</a:t>
            </a:r>
            <a:endParaRPr/>
          </a:p>
          <a:p>
            <a:pPr indent="-18256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Corbe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Wat was de invloed van de Arabieren op Economisch gebied?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7"/>
          <p:cNvSpPr txBox="1"/>
          <p:nvPr>
            <p:ph type="title"/>
          </p:nvPr>
        </p:nvSpPr>
        <p:spPr>
          <a:xfrm>
            <a:off x="2378075" y="479425"/>
            <a:ext cx="7407275" cy="107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orbel"/>
              <a:buNone/>
            </a:pPr>
            <a:r>
              <a:rPr b="0" i="0" lang="en-US" sz="4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Omayyaden kalifaat 661- 750</a:t>
            </a:r>
            <a:endParaRPr/>
          </a:p>
        </p:txBody>
      </p:sp>
      <p:pic>
        <p:nvPicPr>
          <p:cNvPr descr="omayadenrijk" id="119" name="Google Shape;119;p1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16050" y="1466850"/>
            <a:ext cx="8485187" cy="4741862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7"/>
          <p:cNvSpPr txBox="1"/>
          <p:nvPr/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121" name="Google Shape;121;p17"/>
          <p:cNvSpPr txBox="1"/>
          <p:nvPr/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8"/>
          <p:cNvSpPr txBox="1"/>
          <p:nvPr>
            <p:ph type="title"/>
          </p:nvPr>
        </p:nvSpPr>
        <p:spPr>
          <a:xfrm>
            <a:off x="982662" y="69215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orbel"/>
              <a:buNone/>
            </a:pPr>
            <a:r>
              <a:rPr b="0" i="0" lang="en-US" sz="4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Kenmerken van de Omayyaden</a:t>
            </a:r>
            <a:endParaRPr/>
          </a:p>
        </p:txBody>
      </p:sp>
      <p:sp>
        <p:nvSpPr>
          <p:cNvPr id="127" name="Google Shape;127;p18"/>
          <p:cNvSpPr txBox="1"/>
          <p:nvPr>
            <p:ph idx="1" type="body"/>
          </p:nvPr>
        </p:nvSpPr>
        <p:spPr>
          <a:xfrm>
            <a:off x="1104900" y="1916112"/>
            <a:ext cx="8915400" cy="45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2857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❖"/>
            </a:pPr>
            <a:r>
              <a:rPr b="0" i="0" lang="en-US" sz="2000" u="sng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Taal: Grieks &gt; vanaf 690 Arabisch</a:t>
            </a:r>
            <a:endParaRPr/>
          </a:p>
          <a:p>
            <a:pPr indent="-285750" lvl="1" marL="28575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❖"/>
            </a:pPr>
            <a:r>
              <a:rPr b="0" i="0" lang="en-US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Gebruik van Assassijnen (niet bewezen)</a:t>
            </a:r>
            <a:endParaRPr/>
          </a:p>
          <a:p>
            <a:pPr indent="-285750" lvl="1" marL="28575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❖"/>
            </a:pPr>
            <a:r>
              <a:rPr b="0" i="0" lang="en-US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Expansiedrift</a:t>
            </a:r>
            <a:endParaRPr/>
          </a:p>
          <a:p>
            <a:pPr indent="-285750" lvl="1" marL="28575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❖"/>
            </a:pPr>
            <a:r>
              <a:rPr b="0" i="0" lang="en-US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Taal: Eerst Grieks daarna Arabisch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1760"/>
              <a:buFont typeface="Corbel"/>
              <a:buNone/>
            </a:pPr>
            <a:r>
              <a:rPr b="1" i="0" lang="en-US" sz="2200" u="sng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Bestuur</a:t>
            </a:r>
            <a:endParaRPr b="1" i="0" sz="2200" u="sng" cap="none" strike="noStrik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85750" lvl="1" marL="28575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❖"/>
            </a:pPr>
            <a:r>
              <a:rPr b="0" i="0" lang="en-US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Damascus</a:t>
            </a:r>
            <a:endParaRPr/>
          </a:p>
          <a:p>
            <a:pPr indent="-285750" lvl="1" marL="28575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❖"/>
            </a:pPr>
            <a:r>
              <a:rPr b="0" i="0" lang="en-US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Hiërarchisch ambtenaren apparaat </a:t>
            </a:r>
            <a:endParaRPr/>
          </a:p>
          <a:p>
            <a:pPr indent="-285750" lvl="1" marL="28575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❖"/>
            </a:pPr>
            <a:r>
              <a:rPr b="0" i="0" lang="en-US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Stammen samenleving </a:t>
            </a:r>
            <a:endParaRPr/>
          </a:p>
          <a:p>
            <a:pPr indent="-80963" lvl="0" marL="2286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None/>
            </a:pPr>
            <a:r>
              <a:t/>
            </a:r>
            <a:endParaRPr b="0" i="0" sz="2000" u="none" cap="none" strike="noStrik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https://upload.wikimedia.org/wikipedia/commons/2/20/Age_of_Caliphs.png" id="128" name="Google Shape;12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81650" y="3271837"/>
            <a:ext cx="6308725" cy="3201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9"/>
          <p:cNvSpPr txBox="1"/>
          <p:nvPr>
            <p:ph type="title"/>
          </p:nvPr>
        </p:nvSpPr>
        <p:spPr>
          <a:xfrm>
            <a:off x="2063750" y="406400"/>
            <a:ext cx="8156575" cy="1223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br>
              <a:rPr b="0" i="0" lang="en-US" sz="4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b="0" i="0" lang="en-US" sz="4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Abbasiden kalifaat  750-1258</a:t>
            </a:r>
            <a:br>
              <a:rPr b="0" i="0" lang="en-US" sz="40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endParaRPr/>
          </a:p>
        </p:txBody>
      </p:sp>
      <p:pic>
        <p:nvPicPr>
          <p:cNvPr descr="abassidenrijk" id="134" name="Google Shape;134;p1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79637" y="1412875"/>
            <a:ext cx="7381875" cy="5070475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9"/>
          <p:cNvSpPr txBox="1"/>
          <p:nvPr/>
        </p:nvSpPr>
        <p:spPr>
          <a:xfrm>
            <a:off x="1143000" y="6224587"/>
            <a:ext cx="2328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136" name="Google Shape;136;p19"/>
          <p:cNvSpPr txBox="1"/>
          <p:nvPr/>
        </p:nvSpPr>
        <p:spPr>
          <a:xfrm>
            <a:off x="9329737" y="6224587"/>
            <a:ext cx="17065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0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orbel"/>
              <a:buNone/>
            </a:pPr>
            <a:r>
              <a:rPr b="0" i="0" lang="en-US" sz="4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Bagdad gesticht in 763 </a:t>
            </a:r>
            <a:endParaRPr/>
          </a:p>
        </p:txBody>
      </p:sp>
      <p:pic>
        <p:nvPicPr>
          <p:cNvPr id="142" name="Google Shape;142;p2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5687" y="1944687"/>
            <a:ext cx="5424487" cy="434181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fbeeldingsresultaat voor bagdad kaart" id="143" name="Google Shape;143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32625" y="1533525"/>
            <a:ext cx="4429125" cy="475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orbel"/>
              <a:buNone/>
            </a:pPr>
            <a:r>
              <a:rPr b="0" i="0" lang="en-US" sz="4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Kenmerken van de Abbasiden</a:t>
            </a:r>
            <a:endParaRPr/>
          </a:p>
        </p:txBody>
      </p:sp>
      <p:sp>
        <p:nvSpPr>
          <p:cNvPr id="149" name="Google Shape;149;p21"/>
          <p:cNvSpPr txBox="1"/>
          <p:nvPr>
            <p:ph idx="1" type="body"/>
          </p:nvPr>
        </p:nvSpPr>
        <p:spPr>
          <a:xfrm>
            <a:off x="623887" y="1844675"/>
            <a:ext cx="10439400" cy="3819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❖"/>
            </a:pPr>
            <a:r>
              <a:rPr b="1" i="0" lang="en-US" sz="1800" u="sng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Geen grote expansie driften </a:t>
            </a:r>
            <a:endParaRPr b="1" i="0" sz="1800" u="sng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❖"/>
            </a:pPr>
            <a:r>
              <a:rPr b="0" i="0" lang="en-US" sz="1800" u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Accepteren andere geloven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❖"/>
            </a:pPr>
            <a:r>
              <a:rPr b="0" i="0" lang="en-US" sz="1800" u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Sprake van een gouden Eeuw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❖"/>
            </a:pPr>
            <a:r>
              <a:rPr b="0" i="0" lang="en-US" sz="1800" u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Sterke centrale macht</a:t>
            </a:r>
            <a:endParaRPr/>
          </a:p>
          <a:p>
            <a:pPr indent="-342900" lvl="1" marL="3429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❖"/>
            </a:pPr>
            <a:r>
              <a:rPr b="0" i="0" lang="en-US" sz="18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Sterke bureaucratie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❖"/>
            </a:pPr>
            <a:r>
              <a:rPr b="0" i="0" lang="en-US" sz="1800" u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Bagdad als hoofdstad gemaakt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❖"/>
            </a:pPr>
            <a:r>
              <a:rPr b="0" i="0" lang="en-US" sz="1800" u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Gebruik van Assassijnen (niet bewezen)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Corbel"/>
              <a:buNone/>
            </a:pPr>
            <a:r>
              <a:rPr b="1" i="0" lang="en-US" sz="1800" u="sng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Oorlogen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❖"/>
            </a:pPr>
            <a:r>
              <a:rPr b="0" i="0" lang="en-US" sz="1800" u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Byzantijnse Rijk, Turkse volkeren, Mammelukken en Mongolen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orbel"/>
              <a:buNone/>
            </a:pPr>
            <a:r>
              <a:rPr b="0" i="0" lang="en-US" sz="4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Arabische invloed </a:t>
            </a:r>
            <a:br>
              <a:rPr b="0" i="0" lang="en-US" sz="4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b="0" i="0" lang="en-US" sz="4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inrichting steden</a:t>
            </a:r>
            <a:endParaRPr/>
          </a:p>
        </p:txBody>
      </p:sp>
      <p:sp>
        <p:nvSpPr>
          <p:cNvPr id="155" name="Google Shape;155;p22"/>
          <p:cNvSpPr txBox="1"/>
          <p:nvPr>
            <p:ph idx="1" type="body"/>
          </p:nvPr>
        </p:nvSpPr>
        <p:spPr>
          <a:xfrm>
            <a:off x="1143000" y="2057400"/>
            <a:ext cx="9872662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562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Moskeeën in centrum; </a:t>
            </a:r>
            <a:endParaRPr/>
          </a:p>
          <a:p>
            <a:pPr indent="-18256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Grote markt, bazar</a:t>
            </a:r>
            <a:endParaRPr/>
          </a:p>
          <a:p>
            <a:pPr indent="-18256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Kleine steegjes met handwerkslui en kooplui</a:t>
            </a:r>
            <a:endParaRPr b="0" i="0" sz="2400" u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18256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Wijken ingedeeld op basis van religie, etnische groep of beroep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3"/>
          <p:cNvSpPr txBox="1"/>
          <p:nvPr>
            <p:ph type="title"/>
          </p:nvPr>
        </p:nvSpPr>
        <p:spPr>
          <a:xfrm>
            <a:off x="1143000" y="609600"/>
            <a:ext cx="9875837" cy="1355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orbel"/>
              <a:buNone/>
            </a:pPr>
            <a:r>
              <a:rPr b="0" i="0" lang="en-US" sz="4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Arabische invloed </a:t>
            </a:r>
            <a:br>
              <a:rPr b="0" i="0" lang="en-US" sz="4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b="0" i="0" lang="en-US" sz="4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economisch</a:t>
            </a:r>
            <a:endParaRPr/>
          </a:p>
        </p:txBody>
      </p:sp>
      <p:sp>
        <p:nvSpPr>
          <p:cNvPr id="161" name="Google Shape;161;p23"/>
          <p:cNvSpPr txBox="1"/>
          <p:nvPr>
            <p:ph idx="1" type="body"/>
          </p:nvPr>
        </p:nvSpPr>
        <p:spPr>
          <a:xfrm>
            <a:off x="1487487" y="2041525"/>
            <a:ext cx="5472112" cy="4297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562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Verbetering landbouwmethodes; </a:t>
            </a:r>
            <a:endParaRPr/>
          </a:p>
          <a:p>
            <a:pPr indent="-18256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Introductie nieuwe gewassen: </a:t>
            </a:r>
            <a:br>
              <a:rPr b="0" i="0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b="0" i="0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suikerriet, katoen, rijst, wortels, citrusvruchten, vijgen, dadel</a:t>
            </a:r>
            <a:endParaRPr/>
          </a:p>
          <a:p>
            <a:pPr indent="-18256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Opbloei nijverheid; </a:t>
            </a:r>
            <a:endParaRPr/>
          </a:p>
          <a:p>
            <a:pPr indent="-182562" lvl="0" marL="2286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Corbe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Opbloei handel;</a:t>
            </a:r>
            <a:endParaRPr/>
          </a:p>
        </p:txBody>
      </p:sp>
      <p:pic>
        <p:nvPicPr>
          <p:cNvPr id="162" name="Google Shape;162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0312" y="2060575"/>
            <a:ext cx="2363787" cy="351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2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